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lexandria" panose="020B0604020202020204" charset="-78"/>
      <p:regular r:id="rId10"/>
    </p:embeddedFont>
    <p:embeddedFont>
      <p:font typeface="Nobile" panose="020B0604020202020204" charset="0"/>
      <p:regular r:id="rId11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Соціально-психологічний вплив влади: аналіз за В. Татенком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Дослідження феномену влади через призму соціальної психології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Тищенко Дмитро КБ-241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3939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Влада як соціальний феномен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Влада — це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домінування і підпорядкування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у суспільстві, що пронизує всі рівні соціальної взаємодії.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В. Татенко розглядає владу як </a:t>
            </a:r>
            <a:r>
              <a:rPr lang="en-US" sz="1750" dirty="0">
                <a:solidFill>
                  <a:srgbClr val="404155"/>
                </a:solidFill>
                <a:highlight>
                  <a:srgbClr val="D2DDF8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інтерактивний процес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що активно формує поведінку, свідомість і ціннісні орієнтації людей через постійну взаємодію.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828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Влада не існує ізольовано — вона завжди реалізується у відносинах між людьми.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8" name="Рисунок 7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AB6E0B-9ABC-AA6E-C077-922505A42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648" y="7452293"/>
            <a:ext cx="1752752" cy="7773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Структура владно-підвладних відносин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Домінантна позиція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Активний вплив, контроль ресурсів, прийняття стратегічних рішень, визначення правил взаємодії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Взаємодія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Динамічний обмін впливами, що створює складну мережу владних відносин у соціумі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3399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Підпорядкована позиція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Прийняття впливу, адаптація до вимог, виконання розпоряджень, пристосування до норм</a:t>
            </a:r>
            <a:endParaRPr lang="en-US" sz="1750" dirty="0"/>
          </a:p>
        </p:txBody>
      </p:sp>
      <p:pic>
        <p:nvPicPr>
          <p:cNvPr id="14" name="Рисунок 1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A83B17-D7F1-7B55-BA62-74829D47E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7648" y="7452293"/>
            <a:ext cx="1752752" cy="7773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9909"/>
            <a:ext cx="12567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Механізми соціально-психологічного впливу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4231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4" name="Shape 2"/>
          <p:cNvSpPr/>
          <p:nvPr/>
        </p:nvSpPr>
        <p:spPr>
          <a:xfrm>
            <a:off x="1028224" y="25767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6379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84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Символічні засоби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7442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Мова влади, жести авторитету, ритуали підпорядкування, церемонії визнання статусу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4231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9" name="Shape 6"/>
          <p:cNvSpPr/>
          <p:nvPr/>
        </p:nvSpPr>
        <p:spPr>
          <a:xfrm>
            <a:off x="5451396" y="25767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6379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484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Мотивація влади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97442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Внутрішні: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потреба контролю, самоствердження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Зовнішні: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соціальні норми, культурні очікування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4231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14" name="Shape 10"/>
          <p:cNvSpPr/>
          <p:nvPr/>
        </p:nvSpPr>
        <p:spPr>
          <a:xfrm>
            <a:off x="9874568" y="25767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76379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484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Інтерсуб'єктивність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97442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Взаємне розуміння ролей, спільне прийняття очікувань у владних відносинах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96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Ці механізми працюють </a:t>
            </a: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одночасно і взаємопов'язано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створюючи складну систему впливу.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99521" y="61196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Розуміння цих процесів допомагає усвідомити, як формується наша поведінка в суспільстві.</a:t>
            </a:r>
            <a:endParaRPr lang="en-US" sz="1750" dirty="0"/>
          </a:p>
        </p:txBody>
      </p:sp>
      <p:pic>
        <p:nvPicPr>
          <p:cNvPr id="21" name="Рисунок 20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94504A-D960-8367-6D9A-1279F1B08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648" y="7452293"/>
            <a:ext cx="1752752" cy="7773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984" y="737711"/>
            <a:ext cx="7798832" cy="120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Вплив влади на особистість і суспільство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984" y="2226826"/>
            <a:ext cx="3803333" cy="2997518"/>
          </a:xfrm>
          <a:prstGeom prst="roundRect">
            <a:avLst>
              <a:gd name="adj" fmla="val 366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5" name="Shape 2"/>
          <p:cNvSpPr/>
          <p:nvPr/>
        </p:nvSpPr>
        <p:spPr>
          <a:xfrm>
            <a:off x="6136124" y="2226826"/>
            <a:ext cx="91440" cy="2997518"/>
          </a:xfrm>
          <a:prstGeom prst="roundRect">
            <a:avLst>
              <a:gd name="adj" fmla="val 88272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6" name="Text 3"/>
          <p:cNvSpPr/>
          <p:nvPr/>
        </p:nvSpPr>
        <p:spPr>
          <a:xfrm>
            <a:off x="6442591" y="2441853"/>
            <a:ext cx="291298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Формування особистості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42591" y="2857381"/>
            <a:ext cx="3304699" cy="215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Владно-підвладні взаємодії </a:t>
            </a: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моделюють особистісні риси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через процеси соціалізації. Приклад: дитина в сім'ї засвоює норми поведінки через взаємодію з батьківським авторитетом.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4483" y="2226826"/>
            <a:ext cx="3803333" cy="2997518"/>
          </a:xfrm>
          <a:prstGeom prst="roundRect">
            <a:avLst>
              <a:gd name="adj" fmla="val 366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9" name="Shape 6"/>
          <p:cNvSpPr/>
          <p:nvPr/>
        </p:nvSpPr>
        <p:spPr>
          <a:xfrm>
            <a:off x="10131623" y="2226826"/>
            <a:ext cx="91440" cy="2997518"/>
          </a:xfrm>
          <a:prstGeom prst="roundRect">
            <a:avLst>
              <a:gd name="adj" fmla="val 88272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0" name="Text 7"/>
          <p:cNvSpPr/>
          <p:nvPr/>
        </p:nvSpPr>
        <p:spPr>
          <a:xfrm>
            <a:off x="10438090" y="2441853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Соціальна структура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38090" y="2857381"/>
            <a:ext cx="3304699" cy="1537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Влада виступає </a:t>
            </a:r>
            <a:r>
              <a:rPr lang="en-US" sz="1500" dirty="0">
                <a:solidFill>
                  <a:srgbClr val="404155"/>
                </a:solidFill>
                <a:highlight>
                  <a:srgbClr val="D2DDF8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чинником стабільності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суспільства, організовуючи соціальні відносини і забезпечуючи передбачуваність взаємодій.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8984" y="5416510"/>
            <a:ext cx="3803333" cy="2075259"/>
          </a:xfrm>
          <a:prstGeom prst="roundRect">
            <a:avLst>
              <a:gd name="adj" fmla="val 528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sp>
        <p:nvSpPr>
          <p:cNvPr id="13" name="Shape 10"/>
          <p:cNvSpPr/>
          <p:nvPr/>
        </p:nvSpPr>
        <p:spPr>
          <a:xfrm>
            <a:off x="6136124" y="5416510"/>
            <a:ext cx="91440" cy="2075259"/>
          </a:xfrm>
          <a:prstGeom prst="roundRect">
            <a:avLst>
              <a:gd name="adj" fmla="val 88272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4" name="Text 11"/>
          <p:cNvSpPr/>
          <p:nvPr/>
        </p:nvSpPr>
        <p:spPr>
          <a:xfrm>
            <a:off x="6442591" y="5631537"/>
            <a:ext cx="248078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Ризики зловживання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42591" y="6047065"/>
            <a:ext cx="3304699" cy="1229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Негативні наслідки: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конфлікти інтересів, маніпулятивні практики, деградація довіри, психологічне насильство.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051" y="318254"/>
            <a:ext cx="601718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Приклад: владно-підвладні стосунки в сім'ї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1" y="983694"/>
            <a:ext cx="6063734" cy="60637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58821" y="969288"/>
            <a:ext cx="2773085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Формування</a:t>
            </a: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особистості дитини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758822" y="1288051"/>
            <a:ext cx="7466528" cy="1056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 теорією Татенка,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батьківська влада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є першим досвідом </a:t>
            </a:r>
            <a:r>
              <a:rPr lang="en-US" sz="16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владних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uk-UA" sz="16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6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відносин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що закладає основи соціальної поведінки.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05051" y="8205907"/>
            <a:ext cx="13820299" cy="15240"/>
          </a:xfrm>
          <a:prstGeom prst="roundRect">
            <a:avLst>
              <a:gd name="adj" fmla="val 319015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9" y="9399508"/>
            <a:ext cx="144661" cy="11572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3823E5-795A-1FA6-48C8-D22A8CDCC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7648" y="7452293"/>
            <a:ext cx="1752752" cy="777307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, линия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20FB8C-E81E-A746-D063-4E3A29C74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779" y="2429657"/>
            <a:ext cx="7474029" cy="31718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068" y="906066"/>
            <a:ext cx="8063865" cy="1929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Значення розуміння впливу влади</a:t>
            </a:r>
            <a:endParaRPr lang="en-US" sz="6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68" y="3066574"/>
            <a:ext cx="462915" cy="4629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5864" y="3196709"/>
            <a:ext cx="254281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Фундаментальна категорія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195864" y="3530322"/>
            <a:ext cx="7408069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Влада — </a:t>
            </a:r>
            <a:r>
              <a:rPr lang="en-US" sz="120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 лише політичний інструмент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а й фундаментальна соціальна категорія, що визначає всі аспекти життя суспільства.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068" y="4332565"/>
            <a:ext cx="462915" cy="4629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95864" y="4462701"/>
            <a:ext cx="192893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Здорові взаємини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195864" y="4796314"/>
            <a:ext cx="7408069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Усвідомлення механізмів впливу </a:t>
            </a:r>
            <a:r>
              <a:rPr lang="en-US" sz="1200" dirty="0">
                <a:solidFill>
                  <a:srgbClr val="404155"/>
                </a:solidFill>
                <a:highlight>
                  <a:srgbClr val="D2DDF8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допомагає будувати здорові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збалансовані стосунки на всіх рівнях суспільства.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68" y="5598557"/>
            <a:ext cx="462915" cy="4629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95864" y="5728692"/>
            <a:ext cx="196476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Ефективне лідерство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195864" y="6062305"/>
            <a:ext cx="7408069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Використання знань Татенка </a:t>
            </a: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сприяє розвитку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ефективного лідерства, соціальної гармонії та взаєморозуміння.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771525" y="6903125"/>
            <a:ext cx="783240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"Розуміння природи влади — це шлях до свідомого і відповідального суспільства"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540068" y="6729532"/>
            <a:ext cx="22860" cy="594003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357</Words>
  <Application>Microsoft Office PowerPoint</Application>
  <PresentationFormat>Произвольный</PresentationFormat>
  <Paragraphs>49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Alexandria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Dmitry Tischenko</cp:lastModifiedBy>
  <cp:revision>2</cp:revision>
  <dcterms:created xsi:type="dcterms:W3CDTF">2025-11-14T09:47:51Z</dcterms:created>
  <dcterms:modified xsi:type="dcterms:W3CDTF">2025-11-14T09:51:13Z</dcterms:modified>
</cp:coreProperties>
</file>